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2" r:id="rId2"/>
    <p:sldId id="267" r:id="rId3"/>
    <p:sldId id="265" r:id="rId4"/>
    <p:sldId id="269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Robinson\AppData\Local\Microsoft\Windows\Temporary%20Internet%20Files\Content.Outlook\PJPNREG2\Housekeeping%20Master%20Timeline%20Re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 algn="ctr" rtl="0"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Full Lean Process Roll Out Timeline</a:t>
            </a:r>
          </a:p>
        </c:rich>
      </c:tx>
      <c:layout>
        <c:manualLayout>
          <c:xMode val="edge"/>
          <c:yMode val="edge"/>
          <c:x val="0.34690020913473607"/>
          <c:y val="1.14638138245619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141361079688932"/>
          <c:y val="0.10247258455565185"/>
          <c:w val="0.82700660957526251"/>
          <c:h val="0.811298440464308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'[Housekeeping Master Timeline Rev3.xlsx]3-27-2013'!$I$3</c:f>
              <c:strCache>
                <c:ptCount val="1"/>
                <c:pt idx="0">
                  <c:v>Start Display</c:v>
                </c:pt>
              </c:strCache>
            </c:strRef>
          </c:tx>
          <c:spPr>
            <a:noFill/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'[Housekeeping Master Timeline Rev3.xlsx]3-27-2013'!$B$4:$B$12</c:f>
              <c:strCache>
                <c:ptCount val="9"/>
                <c:pt idx="0">
                  <c:v>Lean Process Training</c:v>
                </c:pt>
                <c:pt idx="1">
                  <c:v>Procedure for definition and release of a new housekeeping charge</c:v>
                </c:pt>
                <c:pt idx="2">
                  <c:v>Procedure for determining staffing levels of charges</c:v>
                </c:pt>
                <c:pt idx="3">
                  <c:v>Procedure for revising &amp; updating the contents of a charge </c:v>
                </c:pt>
                <c:pt idx="4">
                  <c:v>Procedure for housekeeper quality checklist of charges in a building </c:v>
                </c:pt>
                <c:pt idx="5">
                  <c:v>Process documentation  model and record archive procedure </c:v>
                </c:pt>
                <c:pt idx="6">
                  <c:v>Customer complaint procedure </c:v>
                </c:pt>
                <c:pt idx="7">
                  <c:v>Housekeeping corrective and preventive action procedure </c:v>
                </c:pt>
                <c:pt idx="8">
                  <c:v>Procedure for Customer satisfaction metrics and key housekeeping quality indicators</c:v>
                </c:pt>
              </c:strCache>
            </c:strRef>
          </c:cat>
          <c:val>
            <c:numRef>
              <c:f>'[Housekeeping Master Timeline Rev3.xlsx]3-27-2013'!$I$4:$I$12</c:f>
              <c:numCache>
                <c:formatCode>m/d;@</c:formatCode>
                <c:ptCount val="9"/>
                <c:pt idx="0">
                  <c:v>41688</c:v>
                </c:pt>
                <c:pt idx="1">
                  <c:v>41699</c:v>
                </c:pt>
                <c:pt idx="2">
                  <c:v>41699</c:v>
                </c:pt>
                <c:pt idx="3">
                  <c:v>41699</c:v>
                </c:pt>
                <c:pt idx="4">
                  <c:v>41699</c:v>
                </c:pt>
                <c:pt idx="5">
                  <c:v>41760</c:v>
                </c:pt>
                <c:pt idx="6">
                  <c:v>41791</c:v>
                </c:pt>
                <c:pt idx="7">
                  <c:v>41730</c:v>
                </c:pt>
                <c:pt idx="8">
                  <c:v>41821</c:v>
                </c:pt>
              </c:numCache>
            </c:numRef>
          </c:val>
        </c:ser>
        <c:ser>
          <c:idx val="1"/>
          <c:order val="1"/>
          <c:tx>
            <c:strRef>
              <c:f>'[Housekeeping Master Timeline Rev3.xlsx]3-27-2013'!$J$3</c:f>
              <c:strCache>
                <c:ptCount val="1"/>
                <c:pt idx="0">
                  <c:v>Offset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FF5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F5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3175">
                <a:noFill/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rgbClr val="92D050"/>
              </a:solidFill>
              <a:ln w="3175">
                <a:solidFill>
                  <a:srgbClr val="92D05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rgbClr val="92D050"/>
              </a:solidFill>
              <a:ln w="3175">
                <a:solidFill>
                  <a:srgbClr val="92D05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rgbClr val="92D050"/>
                </a:solidFill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8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rgbClr val="92D050"/>
                </a:solidFill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9"/>
            <c:invertIfNegative val="0"/>
            <c:bubble3D val="0"/>
            <c:spPr>
              <a:solidFill>
                <a:srgbClr val="92D050"/>
              </a:solidFill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1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2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3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4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cat>
            <c:strRef>
              <c:f>'[Housekeeping Master Timeline Rev3.xlsx]3-27-2013'!$B$4:$B$12</c:f>
              <c:strCache>
                <c:ptCount val="9"/>
                <c:pt idx="0">
                  <c:v>Lean Process Training</c:v>
                </c:pt>
                <c:pt idx="1">
                  <c:v>Procedure for definition and release of a new housekeeping charge</c:v>
                </c:pt>
                <c:pt idx="2">
                  <c:v>Procedure for determining staffing levels of charges</c:v>
                </c:pt>
                <c:pt idx="3">
                  <c:v>Procedure for revising &amp; updating the contents of a charge </c:v>
                </c:pt>
                <c:pt idx="4">
                  <c:v>Procedure for housekeeper quality checklist of charges in a building </c:v>
                </c:pt>
                <c:pt idx="5">
                  <c:v>Process documentation  model and record archive procedure </c:v>
                </c:pt>
                <c:pt idx="6">
                  <c:v>Customer complaint procedure </c:v>
                </c:pt>
                <c:pt idx="7">
                  <c:v>Housekeeping corrective and preventive action procedure </c:v>
                </c:pt>
                <c:pt idx="8">
                  <c:v>Procedure for Customer satisfaction metrics and key housekeeping quality indicators</c:v>
                </c:pt>
              </c:strCache>
            </c:strRef>
          </c:cat>
          <c:val>
            <c:numRef>
              <c:f>'[Housekeeping Master Timeline Rev3.xlsx]3-27-2013'!$J$4:$J$12</c:f>
              <c:numCache>
                <c:formatCode>General</c:formatCode>
                <c:ptCount val="9"/>
                <c:pt idx="0">
                  <c:v>2</c:v>
                </c:pt>
                <c:pt idx="1">
                  <c:v>80</c:v>
                </c:pt>
                <c:pt idx="2">
                  <c:v>90</c:v>
                </c:pt>
                <c:pt idx="3">
                  <c:v>60</c:v>
                </c:pt>
                <c:pt idx="4">
                  <c:v>90</c:v>
                </c:pt>
                <c:pt idx="5">
                  <c:v>61</c:v>
                </c:pt>
                <c:pt idx="6">
                  <c:v>152</c:v>
                </c:pt>
                <c:pt idx="7">
                  <c:v>213</c:v>
                </c:pt>
                <c:pt idx="8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5713280"/>
        <c:axId val="85714816"/>
      </c:barChart>
      <c:catAx>
        <c:axId val="857132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0" vert="horz" anchor="t" anchorCtr="1"/>
          <a:lstStyle/>
          <a:p>
            <a:pPr>
              <a:defRPr sz="1200"/>
            </a:pPr>
            <a:endParaRPr lang="en-US"/>
          </a:p>
        </c:txPr>
        <c:crossAx val="85714816"/>
        <c:crosses val="autoZero"/>
        <c:auto val="1"/>
        <c:lblAlgn val="l"/>
        <c:lblOffset val="100"/>
        <c:noMultiLvlLbl val="0"/>
      </c:catAx>
      <c:valAx>
        <c:axId val="85714816"/>
        <c:scaling>
          <c:orientation val="minMax"/>
          <c:max val="41940"/>
          <c:min val="41680"/>
        </c:scaling>
        <c:delete val="0"/>
        <c:axPos val="b"/>
        <c:majorGridlines>
          <c:spPr>
            <a:ln>
              <a:solidFill>
                <a:srgbClr val="000000"/>
              </a:solidFill>
            </a:ln>
          </c:spPr>
        </c:majorGridlines>
        <c:numFmt formatCode="[$-409]mmm\-yy;@" sourceLinked="0"/>
        <c:majorTickMark val="cross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 anchor="ctr" anchorCtr="0"/>
          <a:lstStyle/>
          <a:p>
            <a:pPr>
              <a:defRPr sz="1200" b="1" baseline="0"/>
            </a:pPr>
            <a:endParaRPr lang="en-US"/>
          </a:p>
        </c:txPr>
        <c:crossAx val="85713280"/>
        <c:crosses val="autoZero"/>
        <c:crossBetween val="between"/>
        <c:majorUnit val="31"/>
      </c:valAx>
      <c:spPr>
        <a:gradFill>
          <a:gsLst>
            <a:gs pos="0">
              <a:srgbClr val="FFFFCC"/>
            </a:gs>
            <a:gs pos="50000">
              <a:srgbClr val="DADAA8">
                <a:alpha val="50000"/>
              </a:srgbClr>
            </a:gs>
            <a:gs pos="89999">
              <a:srgbClr val="979774">
                <a:alpha val="10001"/>
              </a:srgbClr>
            </a:gs>
            <a:gs pos="100000">
              <a:srgbClr val="979774">
                <a:alpha val="0"/>
              </a:srgbClr>
            </a:gs>
          </a:gsLst>
          <a:lin ang="5400000" scaled="0"/>
        </a:gradFill>
        <a:ln w="25400">
          <a:solidFill>
            <a:srgbClr val="000000"/>
          </a:solidFill>
          <a:prstDash val="solid"/>
        </a:ln>
      </c:spPr>
    </c:plotArea>
    <c:legend>
      <c:legendPos val="l"/>
      <c:legendEntry>
        <c:idx val="0"/>
        <c:delete val="1"/>
      </c:legendEntry>
      <c:legendEntry>
        <c:idx val="1"/>
        <c:delete val="1"/>
      </c:legendEntry>
      <c:layout/>
      <c:overlay val="0"/>
    </c:legend>
    <c:plotVisOnly val="1"/>
    <c:dispBlanksAs val="gap"/>
    <c:showDLblsOverMax val="0"/>
  </c:chart>
  <c:spPr>
    <a:solidFill>
      <a:srgbClr val="FFFFFF"/>
    </a:solidFill>
    <a:ln w="22225">
      <a:solidFill>
        <a:schemeClr val="tx1"/>
      </a:solidFill>
      <a:prstDash val="solid"/>
    </a:ln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0.10762</cdr:x>
      <cdr:y>0.0741</cdr:y>
    </cdr:from>
    <cdr:to>
      <cdr:x>0.85971</cdr:x>
      <cdr:y>0.64789</cdr:y>
    </cdr:to>
    <cdr:grpSp>
      <cdr:nvGrpSpPr>
        <cdr:cNvPr id="2" name="Group 1"/>
        <cdr:cNvGrpSpPr/>
      </cdr:nvGrpSpPr>
      <cdr:grpSpPr>
        <a:xfrm xmlns:a="http://schemas.openxmlformats.org/drawingml/2006/main">
          <a:off x="1306245" y="528158"/>
          <a:ext cx="9128545" cy="4089771"/>
          <a:chOff x="2267441" y="678509"/>
          <a:chExt cx="15845424" cy="5253714"/>
        </a:xfrm>
      </cdr:grpSpPr>
      <cdr:sp macro="" textlink="">
        <cdr:nvSpPr>
          <cdr:cNvPr id="3" name="TextBox 2"/>
          <cdr:cNvSpPr txBox="1"/>
        </cdr:nvSpPr>
        <cdr:spPr>
          <a:xfrm xmlns:a="http://schemas.openxmlformats.org/drawingml/2006/main" flipH="1" flipV="1">
            <a:off x="2267441" y="678509"/>
            <a:ext cx="224354" cy="73130"/>
          </a:xfrm>
          <a:prstGeom xmlns:a="http://schemas.openxmlformats.org/drawingml/2006/main" prst="rect">
            <a:avLst/>
          </a:prstGeom>
          <a:ln xmlns:a="http://schemas.openxmlformats.org/drawingml/2006/main">
            <a:solidFill>
              <a:srgbClr val="000000"/>
            </a:solidFill>
          </a:ln>
        </cdr:spPr>
        <cdr:txBody>
          <a:bodyPr xmlns:a="http://schemas.openxmlformats.org/drawingml/2006/main" vertOverflow="clip" wrap="square" lIns="0" tIns="0" rIns="0" bIns="0" rtlCol="0"/>
          <a:lstStyle xmlns:a="http://schemas.openxmlformats.org/drawingml/2006/main"/>
          <a:p xmlns:a="http://schemas.openxmlformats.org/drawingml/2006/main">
            <a:endParaRPr lang="en-US" sz="1100"/>
          </a:p>
        </cdr:txBody>
      </cdr:sp>
      <cdr:pic>
        <cdr:nvPicPr>
          <cdr:cNvPr id="7" name="chart"/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5536191" y="4510349"/>
            <a:ext cx="2576674" cy="1421874"/>
          </a:xfrm>
          <a:prstGeom xmlns:a="http://schemas.openxmlformats.org/drawingml/2006/main" prst="rect">
            <a:avLst/>
          </a:prstGeom>
        </cdr:spPr>
      </cdr:pic>
    </cdr:grpSp>
  </cdr:relSizeAnchor>
  <cdr:relSizeAnchor xmlns:cdr="http://schemas.openxmlformats.org/drawingml/2006/chartDrawing">
    <cdr:from>
      <cdr:x>0.74484</cdr:x>
      <cdr:y>0.5</cdr:y>
    </cdr:from>
    <cdr:to>
      <cdr:x>0.84381</cdr:x>
      <cdr:y>0.63554</cdr:y>
    </cdr:to>
    <cdr:pic>
      <cdr:nvPicPr>
        <cdr:cNvPr id="5" name="Picture 4"/>
        <cdr:cNvPicPr/>
      </cdr:nvPicPr>
      <cdr:blipFill>
        <a:blip xmlns:a="http://schemas.openxmlformats.org/drawingml/2006/main" xmlns:r="http://schemas.openxmlformats.org/officeDocument/2006/relationships" r:embed="rId2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9040585" y="3563821"/>
          <a:ext cx="1201233" cy="9661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0739F97-40C4-40BF-9E48-85C977A1CA33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FF0E17-3AF9-481C-8C2F-CB230327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2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Committed to …Inch Wide</a:t>
            </a:r>
            <a:r>
              <a:rPr lang="en-US" baseline="0" dirty="0" smtClean="0"/>
              <a:t> Mile Deep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F0E17-3AF9-481C-8C2F-CB2303278E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A4C5-F23E-4B51-8984-D957CBDD26A5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4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51C3-0C9B-4BF2-A435-40B6727C7BCA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9A37-7691-4258-80C1-7229ADE3C7AD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AE4A-7180-40A3-9F21-32ACE3768C25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CAC8-3813-417C-B5EE-FF1CB0DC1A0E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1EE6-663D-453F-B03A-0867F83B0A0B}" type="datetime1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B854-4191-4514-998A-04536F5BA599}" type="datetime1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9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92FA-7094-472D-AF92-5DCB07864A41}" type="datetime1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F76A-B00F-43AB-A4D7-9DB56E9386E3}" type="datetime1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2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8351-0F33-4B38-B3C7-DC201F852215}" type="datetime1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8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3C93-48A7-4F34-A755-FAB2B37111A8}" type="datetime1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521D-4AC1-4419-88D2-DC9C31A5AD4E}" type="datetime1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E065-4D7D-47D6-A7C9-C388BFD3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8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Housekeeping Lean Process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Initial Team Focus: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for Definition and Release of a new housekeeping charge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to Determine Staffing Levels of a charge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for Revising and Updating the contents of a charge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for Housekeeper </a:t>
            </a:r>
            <a:r>
              <a:rPr lang="en-US" sz="2000" dirty="0"/>
              <a:t>Q</a:t>
            </a:r>
            <a:r>
              <a:rPr lang="en-US" sz="2000" dirty="0" smtClean="0"/>
              <a:t>uality </a:t>
            </a:r>
            <a:r>
              <a:rPr lang="en-US" sz="2000" dirty="0"/>
              <a:t>C</a:t>
            </a:r>
            <a:r>
              <a:rPr lang="en-US" sz="2000" dirty="0" smtClean="0"/>
              <a:t>hecklist of charges in a building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for Customer Complaints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Procedure for Housekeeping Corrective and Preventative Actions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Development of  Customer Satisfaction Metrics and Key Housekeeping Quality Indicators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Create Process Documentation Model and Record Archive Procedure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8693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Housekeeping Lean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Current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Mapping As-Is Process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Created Problem Parking Lot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No clear understanding of who owns the charge- Housekeeping or Customer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Level of Detail not consistent within the charge or across charges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Housekeeper has very little input on  the process of developing charge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Housekeepers filling-in on a charge do not have proper training to do the charge effectively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2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Housekeeping Lean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Metrics Sub Team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James Allen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Ed Andrews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Thomas Buddy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Gwen Glattes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Lorenzo Jackson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Tayo</a:t>
            </a:r>
            <a:r>
              <a:rPr lang="en-US" dirty="0" smtClean="0"/>
              <a:t> Kuku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Ross </a:t>
            </a:r>
            <a:r>
              <a:rPr lang="en-US" dirty="0" err="1" smtClean="0"/>
              <a:t>Leiman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Betsy Robinson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Voice of the Customer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Thomas Buddy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Brian Devers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Seth Fitzgerald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 smtClean="0"/>
              <a:t>Tayo</a:t>
            </a:r>
            <a:r>
              <a:rPr lang="en-US" sz="1800" dirty="0" smtClean="0"/>
              <a:t> Kuku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Dave Parker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Betsy Robinson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Robert </a:t>
            </a:r>
            <a:r>
              <a:rPr lang="en-US" sz="1800" dirty="0" smtClean="0"/>
              <a:t>Whitehouse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729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755670"/>
              </p:ext>
            </p:extLst>
          </p:nvPr>
        </p:nvGraphicFramePr>
        <p:xfrm>
          <a:off x="-1496785" y="-134821"/>
          <a:ext cx="12137570" cy="712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89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188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Housekeeping Lean Process</vt:lpstr>
      <vt:lpstr>Housekeeping Lean Process</vt:lpstr>
      <vt:lpstr>Housekeeping Lean Process</vt:lpstr>
      <vt:lpstr>PowerPoint Presentation</vt:lpstr>
    </vt:vector>
  </TitlesOfParts>
  <Company>University of Pennsylvania - FRES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Robinson</dc:creator>
  <cp:lastModifiedBy>Kenneth Ogawa</cp:lastModifiedBy>
  <cp:revision>13</cp:revision>
  <cp:lastPrinted>2014-03-26T16:06:36Z</cp:lastPrinted>
  <dcterms:created xsi:type="dcterms:W3CDTF">2014-03-26T11:40:22Z</dcterms:created>
  <dcterms:modified xsi:type="dcterms:W3CDTF">2014-03-29T00:33:21Z</dcterms:modified>
</cp:coreProperties>
</file>